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6" r:id="rId4"/>
    <p:sldId id="259" r:id="rId5"/>
    <p:sldId id="261" r:id="rId6"/>
    <p:sldId id="262" r:id="rId7"/>
    <p:sldId id="290" r:id="rId8"/>
    <p:sldId id="291" r:id="rId9"/>
    <p:sldId id="292"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64B"/>
    <a:srgbClr val="D9D9D9"/>
    <a:srgbClr val="E4B156"/>
    <a:srgbClr val="C6C5AB"/>
    <a:srgbClr val="E0A63E"/>
    <a:srgbClr val="F5D033"/>
    <a:srgbClr val="DCC32C"/>
    <a:srgbClr val="5AC8A1"/>
    <a:srgbClr val="34D0B6"/>
    <a:srgbClr val="E7AD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65" autoAdjust="0"/>
    <p:restoredTop sz="94654" autoAdjust="0"/>
  </p:normalViewPr>
  <p:slideViewPr>
    <p:cSldViewPr snapToGrid="0" showGuides="1">
      <p:cViewPr varScale="1">
        <p:scale>
          <a:sx n="68" d="100"/>
          <a:sy n="68" d="100"/>
        </p:scale>
        <p:origin x="744" y="72"/>
      </p:cViewPr>
      <p:guideLst>
        <p:guide pos="384"/>
        <p:guide pos="3840"/>
        <p:guide orient="horz" pos="719"/>
        <p:guide pos="7310"/>
        <p:guide orient="horz" pos="2160"/>
        <p:guide pos="3940"/>
      </p:guideLst>
    </p:cSldViewPr>
  </p:slideViewPr>
  <p:notesTextViewPr>
    <p:cViewPr>
      <p:scale>
        <a:sx n="1" d="1"/>
        <a:sy n="1" d="1"/>
      </p:scale>
      <p:origin x="0" y="0"/>
    </p:cViewPr>
  </p:notesTextViewPr>
  <p:sorterViewPr>
    <p:cViewPr varScale="1">
      <p:scale>
        <a:sx n="100" d="100"/>
        <a:sy n="100" d="100"/>
      </p:scale>
      <p:origin x="0" y="-217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AEE7477-A302-49C2-9F54-489D829552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5438F7-D2E4-47F1-975D-37930D521A4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4AEE7477-A302-49C2-9F54-489D82955207}"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455438F7-D2E4-47F1-975D-37930D521A45}"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4AEE7477-A302-49C2-9F54-489D82955207}"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455438F7-D2E4-47F1-975D-37930D521A45}"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hyperlink" Target="http://cocl.us/Geospatital_data" TargetMode="External"/><Relationship Id="rId3" Type="http://schemas.openxmlformats.org/officeDocument/2006/relationships/hyperlink" Target="https://developer.foursquare.com/" TargetMode="External"/><Relationship Id="rId2" Type="http://schemas.openxmlformats.org/officeDocument/2006/relationships/hyperlink" Target="https://en.wikipedia.org/wiki/List_of_postal_codes_of_Canada:_M" TargetMode="Externa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7.png"/><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8.pn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9.png"/><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rotWithShape="1">
          <a:blip r:embed="rId1" cstate="screen"/>
          <a:srcRect/>
          <a:stretch>
            <a:fillRect/>
          </a:stretch>
        </p:blipFill>
        <p:spPr>
          <a:xfrm>
            <a:off x="0" y="2074460"/>
            <a:ext cx="12192000" cy="3166280"/>
          </a:xfrm>
          <a:prstGeom prst="rect">
            <a:avLst/>
          </a:prstGeom>
          <a:ln>
            <a:noFill/>
          </a:ln>
        </p:spPr>
      </p:pic>
      <p:sp>
        <p:nvSpPr>
          <p:cNvPr id="9" name="矩形 8"/>
          <p:cNvSpPr/>
          <p:nvPr/>
        </p:nvSpPr>
        <p:spPr>
          <a:xfrm>
            <a:off x="0" y="2074460"/>
            <a:ext cx="12192000" cy="3166280"/>
          </a:xfrm>
          <a:prstGeom prst="rect">
            <a:avLst/>
          </a:prstGeom>
          <a:solidFill>
            <a:srgbClr val="33364B">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cxnSp>
        <p:nvCxnSpPr>
          <p:cNvPr id="17" name="连接符: 肘形 16"/>
          <p:cNvCxnSpPr/>
          <p:nvPr/>
        </p:nvCxnSpPr>
        <p:spPr>
          <a:xfrm rot="10800000">
            <a:off x="6626954" y="2566580"/>
            <a:ext cx="2456135" cy="1724840"/>
          </a:xfrm>
          <a:prstGeom prst="bentConnector3">
            <a:avLst>
              <a:gd name="adj1" fmla="val -19303"/>
            </a:avLst>
          </a:prstGeom>
          <a:ln w="38100">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39" name="连接符: 肘形 38"/>
          <p:cNvCxnSpPr/>
          <p:nvPr/>
        </p:nvCxnSpPr>
        <p:spPr>
          <a:xfrm rot="21600000">
            <a:off x="3576820" y="2566581"/>
            <a:ext cx="2456135" cy="1724840"/>
          </a:xfrm>
          <a:prstGeom prst="bentConnector3">
            <a:avLst>
              <a:gd name="adj1" fmla="val -19303"/>
            </a:avLst>
          </a:prstGeom>
          <a:ln w="38100">
            <a:solidFill>
              <a:srgbClr val="D9D9D9"/>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3357537" y="3243908"/>
            <a:ext cx="5022573" cy="368300"/>
          </a:xfrm>
          <a:prstGeom prst="rect">
            <a:avLst/>
          </a:prstGeom>
          <a:noFill/>
        </p:spPr>
        <p:txBody>
          <a:bodyPr wrap="square" rtlCol="0">
            <a:spAutoFit/>
          </a:bodyPr>
          <a:lstStyle/>
          <a:p>
            <a:r>
              <a:rPr lang="en-US" altLang="zh-CN" dirty="0">
                <a:solidFill>
                  <a:schemeClr val="bg1">
                    <a:lumMod val="85000"/>
                  </a:schemeClr>
                </a:solidFill>
                <a:latin typeface="微软雅黑" panose="020B0503020204020204" pitchFamily="34" charset="-122"/>
                <a:ea typeface="微软雅黑" panose="020B0503020204020204" pitchFamily="34" charset="-122"/>
              </a:rPr>
              <a:t>Predicting the Best new restaurant location</a:t>
            </a:r>
            <a:endParaRPr lang="en-US" altLang="zh-CN" dirty="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7" name="直接连接符 46"/>
          <p:cNvCxnSpPr/>
          <p:nvPr/>
        </p:nvCxnSpPr>
        <p:spPr>
          <a:xfrm flipV="1">
            <a:off x="2663687" y="114162"/>
            <a:ext cx="3432313" cy="1960298"/>
          </a:xfrm>
          <a:prstGeom prst="line">
            <a:avLst/>
          </a:prstGeom>
          <a:ln w="28575">
            <a:solidFill>
              <a:srgbClr val="33364B"/>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flipV="1">
            <a:off x="6096000" y="114163"/>
            <a:ext cx="3551583" cy="2005497"/>
          </a:xfrm>
          <a:prstGeom prst="line">
            <a:avLst/>
          </a:prstGeom>
          <a:ln w="28575">
            <a:solidFill>
              <a:srgbClr val="33364B"/>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flipV="1">
            <a:off x="3422225" y="5150953"/>
            <a:ext cx="2673775" cy="1518853"/>
          </a:xfrm>
          <a:prstGeom prst="line">
            <a:avLst/>
          </a:prstGeom>
          <a:ln w="28575">
            <a:solidFill>
              <a:srgbClr val="33364B"/>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6096000" y="5221606"/>
            <a:ext cx="2663688" cy="1461452"/>
          </a:xfrm>
          <a:prstGeom prst="line">
            <a:avLst/>
          </a:prstGeom>
          <a:ln w="28575">
            <a:solidFill>
              <a:srgbClr val="33364B"/>
            </a:solidFill>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a:off x="6792554" y="4377783"/>
            <a:ext cx="3181440" cy="368300"/>
          </a:xfrm>
          <a:prstGeom prst="rect">
            <a:avLst/>
          </a:prstGeom>
          <a:noFill/>
        </p:spPr>
        <p:txBody>
          <a:bodyPr wrap="square" rtlCol="0">
            <a:spAutoFit/>
          </a:bodyPr>
          <a:lstStyle/>
          <a:p>
            <a:r>
              <a:rPr lang="en-US" altLang="zh-CN" b="1" dirty="0">
                <a:solidFill>
                  <a:schemeClr val="bg1">
                    <a:lumMod val="85000"/>
                  </a:schemeClr>
                </a:solidFill>
                <a:latin typeface="微软雅黑" panose="020B0503020204020204" pitchFamily="34" charset="-122"/>
                <a:ea typeface="微软雅黑" panose="020B0503020204020204" pitchFamily="34" charset="-122"/>
              </a:rPr>
              <a:t>12/22/2019</a:t>
            </a:r>
            <a:endParaRPr lang="en-US" altLang="zh-CN"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6792595" y="4733925"/>
            <a:ext cx="2291080" cy="368300"/>
          </a:xfrm>
          <a:prstGeom prst="rect">
            <a:avLst/>
          </a:prstGeom>
          <a:noFill/>
        </p:spPr>
        <p:txBody>
          <a:bodyPr wrap="square" rtlCol="0">
            <a:spAutoFit/>
          </a:bodyPr>
          <a:lstStyle/>
          <a:p>
            <a:r>
              <a:rPr lang="en-US" altLang="zh-CN" b="1" dirty="0">
                <a:solidFill>
                  <a:schemeClr val="bg1">
                    <a:lumMod val="85000"/>
                  </a:schemeClr>
                </a:solidFill>
                <a:latin typeface="微软雅黑" panose="020B0503020204020204" pitchFamily="34" charset="-122"/>
                <a:ea typeface="微软雅黑" panose="020B0503020204020204" pitchFamily="34" charset="-122"/>
              </a:rPr>
              <a:t>Jingzhou Wang</a:t>
            </a:r>
            <a:endParaRPr lang="en-US" altLang="zh-CN" b="1" dirty="0">
              <a:solidFill>
                <a:schemeClr val="bg1">
                  <a:lumMod val="8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箭头: V 形 1"/>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3" name="箭头: V 形 2"/>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007163" y="342012"/>
            <a:ext cx="3087756"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Introduction</a:t>
            </a:r>
            <a:endParaRPr lang="en-US" altLang="zh-CN" sz="2000"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1" cstate="screen"/>
          <a:srcRect l="30360" r="29640"/>
          <a:stretch>
            <a:fillRect/>
          </a:stretch>
        </p:blipFill>
        <p:spPr>
          <a:xfrm>
            <a:off x="609603" y="2097086"/>
            <a:ext cx="2167778" cy="3612963"/>
          </a:xfrm>
          <a:prstGeom prst="rect">
            <a:avLst/>
          </a:prstGeom>
        </p:spPr>
      </p:pic>
      <p:pic>
        <p:nvPicPr>
          <p:cNvPr id="12" name="图片 11"/>
          <p:cNvPicPr>
            <a:picLocks noChangeAspect="1"/>
          </p:cNvPicPr>
          <p:nvPr/>
        </p:nvPicPr>
        <p:blipFill rotWithShape="1">
          <a:blip r:embed="rId2" cstate="screen"/>
          <a:srcRect r="-242"/>
          <a:stretch>
            <a:fillRect/>
          </a:stretch>
        </p:blipFill>
        <p:spPr>
          <a:xfrm>
            <a:off x="9445489" y="2097086"/>
            <a:ext cx="2167779" cy="3612965"/>
          </a:xfrm>
          <a:prstGeom prst="rect">
            <a:avLst/>
          </a:prstGeom>
        </p:spPr>
      </p:pic>
      <p:sp>
        <p:nvSpPr>
          <p:cNvPr id="13" name="矩形 12"/>
          <p:cNvSpPr/>
          <p:nvPr/>
        </p:nvSpPr>
        <p:spPr>
          <a:xfrm>
            <a:off x="3111998" y="2116041"/>
            <a:ext cx="5998875" cy="3612961"/>
          </a:xfrm>
          <a:prstGeom prst="rect">
            <a:avLst/>
          </a:prstGeom>
          <a:solidFill>
            <a:srgbClr val="33364B"/>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1" name="文本框 20"/>
          <p:cNvSpPr txBox="1"/>
          <p:nvPr/>
        </p:nvSpPr>
        <p:spPr>
          <a:xfrm>
            <a:off x="4664765" y="2468248"/>
            <a:ext cx="3697357" cy="1198880"/>
          </a:xfrm>
          <a:prstGeom prst="rect">
            <a:avLst/>
          </a:prstGeom>
          <a:noFill/>
        </p:spPr>
        <p:txBody>
          <a:bodyPr wrap="square" rtlCol="0">
            <a:spAutoFit/>
          </a:bodyPr>
          <a:lstStyle/>
          <a:p>
            <a:r>
              <a:rPr lang="zh-CN" altLang="en-US" dirty="0">
                <a:solidFill>
                  <a:schemeClr val="bg1">
                    <a:lumMod val="85000"/>
                  </a:schemeClr>
                </a:solidFill>
                <a:latin typeface="微软雅黑" panose="020B0503020204020204" pitchFamily="34" charset="-122"/>
                <a:ea typeface="微软雅黑" panose="020B0503020204020204" pitchFamily="34" charset="-122"/>
              </a:rPr>
              <a:t>In the downtown Toronto, if someone is looking to open a restaurant, where would you recommend that they open it?</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4664765" y="3970979"/>
            <a:ext cx="3697357" cy="1476375"/>
          </a:xfrm>
          <a:prstGeom prst="rect">
            <a:avLst/>
          </a:prstGeom>
          <a:noFill/>
        </p:spPr>
        <p:txBody>
          <a:bodyPr wrap="square" rtlCol="0">
            <a:spAutoFit/>
          </a:bodyPr>
          <a:lstStyle/>
          <a:p>
            <a:r>
              <a:rPr lang="en-US" altLang="zh-CN" dirty="0">
                <a:solidFill>
                  <a:schemeClr val="bg1">
                    <a:lumMod val="85000"/>
                  </a:schemeClr>
                </a:solidFill>
                <a:latin typeface="微软雅黑" panose="020B0503020204020204" pitchFamily="34" charset="-122"/>
                <a:ea typeface="微软雅黑" panose="020B0503020204020204" pitchFamily="34" charset="-122"/>
              </a:rPr>
              <a:t>I</a:t>
            </a:r>
            <a:r>
              <a:rPr lang="zh-CN" altLang="en-US" dirty="0">
                <a:solidFill>
                  <a:schemeClr val="bg1">
                    <a:lumMod val="85000"/>
                  </a:schemeClr>
                </a:solidFill>
                <a:latin typeface="微软雅黑" panose="020B0503020204020204" pitchFamily="34" charset="-122"/>
                <a:ea typeface="微软雅黑" panose="020B0503020204020204" pitchFamily="34" charset="-122"/>
              </a:rPr>
              <a:t>n this project, we will only focus on the location and the general atmosphere of the neighborhood for simplicity purpose.</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grpSp>
        <p:nvGrpSpPr>
          <p:cNvPr id="24" name="Group 4"/>
          <p:cNvGrpSpPr>
            <a:grpSpLocks noChangeAspect="1"/>
          </p:cNvGrpSpPr>
          <p:nvPr/>
        </p:nvGrpSpPr>
        <p:grpSpPr bwMode="auto">
          <a:xfrm>
            <a:off x="3664468" y="2628078"/>
            <a:ext cx="609252" cy="460170"/>
            <a:chOff x="21" y="25"/>
            <a:chExt cx="1320" cy="997"/>
          </a:xfrm>
        </p:grpSpPr>
        <p:sp>
          <p:nvSpPr>
            <p:cNvPr id="26" name="Rectangle 5"/>
            <p:cNvSpPr>
              <a:spLocks noChangeArrowheads="1"/>
            </p:cNvSpPr>
            <p:nvPr/>
          </p:nvSpPr>
          <p:spPr bwMode="auto">
            <a:xfrm>
              <a:off x="101" y="25"/>
              <a:ext cx="1159" cy="796"/>
            </a:xfrm>
            <a:prstGeom prst="rect">
              <a:avLst/>
            </a:pr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7" name="Rectangle 6"/>
            <p:cNvSpPr>
              <a:spLocks noChangeArrowheads="1"/>
            </p:cNvSpPr>
            <p:nvPr/>
          </p:nvSpPr>
          <p:spPr bwMode="auto">
            <a:xfrm>
              <a:off x="198" y="125"/>
              <a:ext cx="963" cy="567"/>
            </a:xfrm>
            <a:prstGeom prst="rect">
              <a:avLst/>
            </a:pr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8" name="Freeform 7"/>
            <p:cNvSpPr/>
            <p:nvPr/>
          </p:nvSpPr>
          <p:spPr bwMode="auto">
            <a:xfrm>
              <a:off x="21" y="821"/>
              <a:ext cx="1320" cy="201"/>
            </a:xfrm>
            <a:custGeom>
              <a:avLst/>
              <a:gdLst>
                <a:gd name="T0" fmla="*/ 492 w 492"/>
                <a:gd name="T1" fmla="*/ 0 h 75"/>
                <a:gd name="T2" fmla="*/ 0 w 492"/>
                <a:gd name="T3" fmla="*/ 0 h 75"/>
                <a:gd name="T4" fmla="*/ 0 w 492"/>
                <a:gd name="T5" fmla="*/ 23 h 75"/>
                <a:gd name="T6" fmla="*/ 52 w 492"/>
                <a:gd name="T7" fmla="*/ 75 h 75"/>
                <a:gd name="T8" fmla="*/ 440 w 492"/>
                <a:gd name="T9" fmla="*/ 75 h 75"/>
                <a:gd name="T10" fmla="*/ 492 w 492"/>
                <a:gd name="T11" fmla="*/ 23 h 75"/>
                <a:gd name="T12" fmla="*/ 492 w 492"/>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492" h="75">
                  <a:moveTo>
                    <a:pt x="492" y="0"/>
                  </a:moveTo>
                  <a:cubicBezTo>
                    <a:pt x="0" y="0"/>
                    <a:pt x="0" y="0"/>
                    <a:pt x="0" y="0"/>
                  </a:cubicBezTo>
                  <a:cubicBezTo>
                    <a:pt x="0" y="23"/>
                    <a:pt x="0" y="23"/>
                    <a:pt x="0" y="23"/>
                  </a:cubicBezTo>
                  <a:cubicBezTo>
                    <a:pt x="0" y="52"/>
                    <a:pt x="23" y="75"/>
                    <a:pt x="52" y="75"/>
                  </a:cubicBezTo>
                  <a:cubicBezTo>
                    <a:pt x="440" y="75"/>
                    <a:pt x="440" y="75"/>
                    <a:pt x="440" y="75"/>
                  </a:cubicBezTo>
                  <a:cubicBezTo>
                    <a:pt x="468" y="75"/>
                    <a:pt x="492" y="52"/>
                    <a:pt x="492" y="23"/>
                  </a:cubicBezTo>
                  <a:lnTo>
                    <a:pt x="492" y="0"/>
                  </a:ln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29" name="Line 8"/>
            <p:cNvSpPr>
              <a:spLocks noChangeShapeType="1"/>
            </p:cNvSpPr>
            <p:nvPr/>
          </p:nvSpPr>
          <p:spPr bwMode="auto">
            <a:xfrm flipV="1">
              <a:off x="919" y="934"/>
              <a:ext cx="0" cy="8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0" name="Line 9"/>
            <p:cNvSpPr>
              <a:spLocks noChangeShapeType="1"/>
            </p:cNvSpPr>
            <p:nvPr/>
          </p:nvSpPr>
          <p:spPr bwMode="auto">
            <a:xfrm flipV="1">
              <a:off x="1019" y="934"/>
              <a:ext cx="0" cy="8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1" name="Line 10"/>
            <p:cNvSpPr>
              <a:spLocks noChangeShapeType="1"/>
            </p:cNvSpPr>
            <p:nvPr/>
          </p:nvSpPr>
          <p:spPr bwMode="auto">
            <a:xfrm>
              <a:off x="187" y="923"/>
              <a:ext cx="378" cy="0"/>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2" name="Line 11"/>
            <p:cNvSpPr>
              <a:spLocks noChangeShapeType="1"/>
            </p:cNvSpPr>
            <p:nvPr/>
          </p:nvSpPr>
          <p:spPr bwMode="auto">
            <a:xfrm flipV="1">
              <a:off x="313" y="404"/>
              <a:ext cx="0" cy="202"/>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3" name="Line 12"/>
            <p:cNvSpPr>
              <a:spLocks noChangeShapeType="1"/>
            </p:cNvSpPr>
            <p:nvPr/>
          </p:nvSpPr>
          <p:spPr bwMode="auto">
            <a:xfrm flipV="1">
              <a:off x="415" y="361"/>
              <a:ext cx="0" cy="245"/>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4" name="Line 13"/>
            <p:cNvSpPr>
              <a:spLocks noChangeShapeType="1"/>
            </p:cNvSpPr>
            <p:nvPr/>
          </p:nvSpPr>
          <p:spPr bwMode="auto">
            <a:xfrm flipV="1">
              <a:off x="517" y="477"/>
              <a:ext cx="0" cy="129"/>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5" name="Line 14"/>
            <p:cNvSpPr>
              <a:spLocks noChangeShapeType="1"/>
            </p:cNvSpPr>
            <p:nvPr/>
          </p:nvSpPr>
          <p:spPr bwMode="auto">
            <a:xfrm flipV="1">
              <a:off x="616" y="388"/>
              <a:ext cx="0" cy="21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6" name="Line 15"/>
            <p:cNvSpPr>
              <a:spLocks noChangeShapeType="1"/>
            </p:cNvSpPr>
            <p:nvPr/>
          </p:nvSpPr>
          <p:spPr bwMode="auto">
            <a:xfrm>
              <a:off x="941" y="477"/>
              <a:ext cx="115" cy="0"/>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37" name="Line 16"/>
            <p:cNvSpPr>
              <a:spLocks noChangeShapeType="1"/>
            </p:cNvSpPr>
            <p:nvPr/>
          </p:nvSpPr>
          <p:spPr bwMode="auto">
            <a:xfrm>
              <a:off x="941" y="557"/>
              <a:ext cx="115" cy="0"/>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grpSp>
      <p:grpSp>
        <p:nvGrpSpPr>
          <p:cNvPr id="39" name="Group 19"/>
          <p:cNvGrpSpPr>
            <a:grpSpLocks noChangeAspect="1"/>
          </p:cNvGrpSpPr>
          <p:nvPr/>
        </p:nvGrpSpPr>
        <p:grpSpPr bwMode="auto">
          <a:xfrm>
            <a:off x="3660595" y="4237462"/>
            <a:ext cx="566848" cy="565990"/>
            <a:chOff x="25" y="20"/>
            <a:chExt cx="1321" cy="1319"/>
          </a:xfrm>
        </p:grpSpPr>
        <p:sp>
          <p:nvSpPr>
            <p:cNvPr id="41" name="Rectangle 20"/>
            <p:cNvSpPr>
              <a:spLocks noChangeArrowheads="1"/>
            </p:cNvSpPr>
            <p:nvPr/>
          </p:nvSpPr>
          <p:spPr bwMode="auto">
            <a:xfrm>
              <a:off x="25" y="20"/>
              <a:ext cx="1321" cy="998"/>
            </a:xfrm>
            <a:prstGeom prst="rect">
              <a:avLst/>
            </a:pr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2" name="Rectangle 21"/>
            <p:cNvSpPr>
              <a:spLocks noChangeArrowheads="1"/>
            </p:cNvSpPr>
            <p:nvPr/>
          </p:nvSpPr>
          <p:spPr bwMode="auto">
            <a:xfrm>
              <a:off x="132" y="124"/>
              <a:ext cx="1109" cy="698"/>
            </a:xfrm>
            <a:prstGeom prst="rect">
              <a:avLst/>
            </a:pr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3" name="Rectangle 22"/>
            <p:cNvSpPr>
              <a:spLocks noChangeArrowheads="1"/>
            </p:cNvSpPr>
            <p:nvPr/>
          </p:nvSpPr>
          <p:spPr bwMode="auto">
            <a:xfrm>
              <a:off x="382" y="1221"/>
              <a:ext cx="609" cy="118"/>
            </a:xfrm>
            <a:prstGeom prst="rect">
              <a:avLst/>
            </a:pr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4" name="Freeform 23"/>
            <p:cNvSpPr/>
            <p:nvPr/>
          </p:nvSpPr>
          <p:spPr bwMode="auto">
            <a:xfrm>
              <a:off x="511" y="1018"/>
              <a:ext cx="349" cy="203"/>
            </a:xfrm>
            <a:custGeom>
              <a:avLst/>
              <a:gdLst>
                <a:gd name="T0" fmla="*/ 298 w 349"/>
                <a:gd name="T1" fmla="*/ 0 h 203"/>
                <a:gd name="T2" fmla="*/ 54 w 349"/>
                <a:gd name="T3" fmla="*/ 0 h 203"/>
                <a:gd name="T4" fmla="*/ 0 w 349"/>
                <a:gd name="T5" fmla="*/ 203 h 203"/>
                <a:gd name="T6" fmla="*/ 349 w 349"/>
                <a:gd name="T7" fmla="*/ 203 h 203"/>
                <a:gd name="T8" fmla="*/ 298 w 349"/>
                <a:gd name="T9" fmla="*/ 0 h 203"/>
              </a:gdLst>
              <a:ahLst/>
              <a:cxnLst>
                <a:cxn ang="0">
                  <a:pos x="T0" y="T1"/>
                </a:cxn>
                <a:cxn ang="0">
                  <a:pos x="T2" y="T3"/>
                </a:cxn>
                <a:cxn ang="0">
                  <a:pos x="T4" y="T5"/>
                </a:cxn>
                <a:cxn ang="0">
                  <a:pos x="T6" y="T7"/>
                </a:cxn>
                <a:cxn ang="0">
                  <a:pos x="T8" y="T9"/>
                </a:cxn>
              </a:cxnLst>
              <a:rect l="0" t="0" r="r" b="b"/>
              <a:pathLst>
                <a:path w="349" h="203">
                  <a:moveTo>
                    <a:pt x="298" y="0"/>
                  </a:moveTo>
                  <a:lnTo>
                    <a:pt x="54" y="0"/>
                  </a:lnTo>
                  <a:lnTo>
                    <a:pt x="0" y="203"/>
                  </a:lnTo>
                  <a:lnTo>
                    <a:pt x="349" y="203"/>
                  </a:lnTo>
                  <a:lnTo>
                    <a:pt x="298" y="0"/>
                  </a:ln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5" name="Freeform 24"/>
            <p:cNvSpPr/>
            <p:nvPr/>
          </p:nvSpPr>
          <p:spPr bwMode="auto">
            <a:xfrm>
              <a:off x="307" y="570"/>
              <a:ext cx="131" cy="131"/>
            </a:xfrm>
            <a:custGeom>
              <a:avLst/>
              <a:gdLst>
                <a:gd name="T0" fmla="*/ 40 w 49"/>
                <a:gd name="T1" fmla="*/ 40 h 49"/>
                <a:gd name="T2" fmla="*/ 9 w 49"/>
                <a:gd name="T3" fmla="*/ 40 h 49"/>
                <a:gd name="T4" fmla="*/ 9 w 49"/>
                <a:gd name="T5" fmla="*/ 9 h 49"/>
                <a:gd name="T6" fmla="*/ 40 w 49"/>
                <a:gd name="T7" fmla="*/ 9 h 49"/>
                <a:gd name="T8" fmla="*/ 40 w 49"/>
                <a:gd name="T9" fmla="*/ 40 h 49"/>
              </a:gdLst>
              <a:ahLst/>
              <a:cxnLst>
                <a:cxn ang="0">
                  <a:pos x="T0" y="T1"/>
                </a:cxn>
                <a:cxn ang="0">
                  <a:pos x="T2" y="T3"/>
                </a:cxn>
                <a:cxn ang="0">
                  <a:pos x="T4" y="T5"/>
                </a:cxn>
                <a:cxn ang="0">
                  <a:pos x="T6" y="T7"/>
                </a:cxn>
                <a:cxn ang="0">
                  <a:pos x="T8" y="T9"/>
                </a:cxn>
              </a:cxnLst>
              <a:rect l="0" t="0" r="r" b="b"/>
              <a:pathLst>
                <a:path w="49" h="49">
                  <a:moveTo>
                    <a:pt x="40" y="40"/>
                  </a:moveTo>
                  <a:cubicBezTo>
                    <a:pt x="31" y="49"/>
                    <a:pt x="17" y="49"/>
                    <a:pt x="9" y="40"/>
                  </a:cubicBezTo>
                  <a:cubicBezTo>
                    <a:pt x="0" y="32"/>
                    <a:pt x="0" y="17"/>
                    <a:pt x="9" y="9"/>
                  </a:cubicBezTo>
                  <a:cubicBezTo>
                    <a:pt x="17" y="0"/>
                    <a:pt x="31" y="0"/>
                    <a:pt x="40" y="9"/>
                  </a:cubicBezTo>
                  <a:cubicBezTo>
                    <a:pt x="49" y="17"/>
                    <a:pt x="49" y="32"/>
                    <a:pt x="40" y="40"/>
                  </a:cubicBez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6" name="Freeform 25"/>
            <p:cNvSpPr/>
            <p:nvPr/>
          </p:nvSpPr>
          <p:spPr bwMode="auto">
            <a:xfrm>
              <a:off x="540" y="339"/>
              <a:ext cx="129" cy="129"/>
            </a:xfrm>
            <a:custGeom>
              <a:avLst/>
              <a:gdLst>
                <a:gd name="T0" fmla="*/ 40 w 48"/>
                <a:gd name="T1" fmla="*/ 8 h 48"/>
                <a:gd name="T2" fmla="*/ 40 w 48"/>
                <a:gd name="T3" fmla="*/ 40 h 48"/>
                <a:gd name="T4" fmla="*/ 8 w 48"/>
                <a:gd name="T5" fmla="*/ 40 h 48"/>
                <a:gd name="T6" fmla="*/ 8 w 48"/>
                <a:gd name="T7" fmla="*/ 8 h 48"/>
                <a:gd name="T8" fmla="*/ 40 w 48"/>
                <a:gd name="T9" fmla="*/ 8 h 48"/>
              </a:gdLst>
              <a:ahLst/>
              <a:cxnLst>
                <a:cxn ang="0">
                  <a:pos x="T0" y="T1"/>
                </a:cxn>
                <a:cxn ang="0">
                  <a:pos x="T2" y="T3"/>
                </a:cxn>
                <a:cxn ang="0">
                  <a:pos x="T4" y="T5"/>
                </a:cxn>
                <a:cxn ang="0">
                  <a:pos x="T6" y="T7"/>
                </a:cxn>
                <a:cxn ang="0">
                  <a:pos x="T8" y="T9"/>
                </a:cxn>
              </a:cxnLst>
              <a:rect l="0" t="0" r="r" b="b"/>
              <a:pathLst>
                <a:path w="48" h="48">
                  <a:moveTo>
                    <a:pt x="40" y="8"/>
                  </a:moveTo>
                  <a:cubicBezTo>
                    <a:pt x="48" y="17"/>
                    <a:pt x="48" y="31"/>
                    <a:pt x="40" y="40"/>
                  </a:cubicBezTo>
                  <a:cubicBezTo>
                    <a:pt x="31" y="48"/>
                    <a:pt x="17" y="48"/>
                    <a:pt x="8" y="40"/>
                  </a:cubicBezTo>
                  <a:cubicBezTo>
                    <a:pt x="0" y="31"/>
                    <a:pt x="0" y="17"/>
                    <a:pt x="8" y="8"/>
                  </a:cubicBezTo>
                  <a:cubicBezTo>
                    <a:pt x="17" y="0"/>
                    <a:pt x="31" y="0"/>
                    <a:pt x="40" y="8"/>
                  </a:cubicBez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7" name="Line 26"/>
            <p:cNvSpPr>
              <a:spLocks noChangeShapeType="1"/>
            </p:cNvSpPr>
            <p:nvPr/>
          </p:nvSpPr>
          <p:spPr bwMode="auto">
            <a:xfrm flipH="1">
              <a:off x="414" y="446"/>
              <a:ext cx="148" cy="14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8" name="Freeform 27"/>
            <p:cNvSpPr/>
            <p:nvPr/>
          </p:nvSpPr>
          <p:spPr bwMode="auto">
            <a:xfrm>
              <a:off x="702" y="570"/>
              <a:ext cx="131" cy="131"/>
            </a:xfrm>
            <a:custGeom>
              <a:avLst/>
              <a:gdLst>
                <a:gd name="T0" fmla="*/ 40 w 49"/>
                <a:gd name="T1" fmla="*/ 40 h 49"/>
                <a:gd name="T2" fmla="*/ 9 w 49"/>
                <a:gd name="T3" fmla="*/ 40 h 49"/>
                <a:gd name="T4" fmla="*/ 9 w 49"/>
                <a:gd name="T5" fmla="*/ 9 h 49"/>
                <a:gd name="T6" fmla="*/ 40 w 49"/>
                <a:gd name="T7" fmla="*/ 9 h 49"/>
                <a:gd name="T8" fmla="*/ 40 w 49"/>
                <a:gd name="T9" fmla="*/ 40 h 49"/>
              </a:gdLst>
              <a:ahLst/>
              <a:cxnLst>
                <a:cxn ang="0">
                  <a:pos x="T0" y="T1"/>
                </a:cxn>
                <a:cxn ang="0">
                  <a:pos x="T2" y="T3"/>
                </a:cxn>
                <a:cxn ang="0">
                  <a:pos x="T4" y="T5"/>
                </a:cxn>
                <a:cxn ang="0">
                  <a:pos x="T6" y="T7"/>
                </a:cxn>
                <a:cxn ang="0">
                  <a:pos x="T8" y="T9"/>
                </a:cxn>
              </a:cxnLst>
              <a:rect l="0" t="0" r="r" b="b"/>
              <a:pathLst>
                <a:path w="49" h="49">
                  <a:moveTo>
                    <a:pt x="40" y="40"/>
                  </a:moveTo>
                  <a:cubicBezTo>
                    <a:pt x="32" y="49"/>
                    <a:pt x="18" y="49"/>
                    <a:pt x="9" y="40"/>
                  </a:cubicBezTo>
                  <a:cubicBezTo>
                    <a:pt x="0" y="32"/>
                    <a:pt x="0" y="17"/>
                    <a:pt x="9" y="9"/>
                  </a:cubicBezTo>
                  <a:cubicBezTo>
                    <a:pt x="18" y="0"/>
                    <a:pt x="32" y="0"/>
                    <a:pt x="40" y="9"/>
                  </a:cubicBezTo>
                  <a:cubicBezTo>
                    <a:pt x="49" y="17"/>
                    <a:pt x="49" y="32"/>
                    <a:pt x="40" y="40"/>
                  </a:cubicBez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49" name="Freeform 28"/>
            <p:cNvSpPr/>
            <p:nvPr/>
          </p:nvSpPr>
          <p:spPr bwMode="auto">
            <a:xfrm>
              <a:off x="935" y="339"/>
              <a:ext cx="132" cy="129"/>
            </a:xfrm>
            <a:custGeom>
              <a:avLst/>
              <a:gdLst>
                <a:gd name="T0" fmla="*/ 40 w 49"/>
                <a:gd name="T1" fmla="*/ 8 h 48"/>
                <a:gd name="T2" fmla="*/ 40 w 49"/>
                <a:gd name="T3" fmla="*/ 40 h 48"/>
                <a:gd name="T4" fmla="*/ 9 w 49"/>
                <a:gd name="T5" fmla="*/ 40 h 48"/>
                <a:gd name="T6" fmla="*/ 9 w 49"/>
                <a:gd name="T7" fmla="*/ 8 h 48"/>
                <a:gd name="T8" fmla="*/ 40 w 49"/>
                <a:gd name="T9" fmla="*/ 8 h 48"/>
              </a:gdLst>
              <a:ahLst/>
              <a:cxnLst>
                <a:cxn ang="0">
                  <a:pos x="T0" y="T1"/>
                </a:cxn>
                <a:cxn ang="0">
                  <a:pos x="T2" y="T3"/>
                </a:cxn>
                <a:cxn ang="0">
                  <a:pos x="T4" y="T5"/>
                </a:cxn>
                <a:cxn ang="0">
                  <a:pos x="T6" y="T7"/>
                </a:cxn>
                <a:cxn ang="0">
                  <a:pos x="T8" y="T9"/>
                </a:cxn>
              </a:cxnLst>
              <a:rect l="0" t="0" r="r" b="b"/>
              <a:pathLst>
                <a:path w="49" h="48">
                  <a:moveTo>
                    <a:pt x="40" y="8"/>
                  </a:moveTo>
                  <a:cubicBezTo>
                    <a:pt x="49" y="17"/>
                    <a:pt x="49" y="31"/>
                    <a:pt x="40" y="40"/>
                  </a:cubicBezTo>
                  <a:cubicBezTo>
                    <a:pt x="31" y="48"/>
                    <a:pt x="17" y="48"/>
                    <a:pt x="9" y="40"/>
                  </a:cubicBezTo>
                  <a:cubicBezTo>
                    <a:pt x="0" y="31"/>
                    <a:pt x="0" y="17"/>
                    <a:pt x="9" y="8"/>
                  </a:cubicBezTo>
                  <a:cubicBezTo>
                    <a:pt x="17" y="0"/>
                    <a:pt x="31" y="0"/>
                    <a:pt x="40" y="8"/>
                  </a:cubicBezTo>
                  <a:close/>
                </a:path>
              </a:pathLst>
            </a:custGeom>
            <a:noFill/>
            <a:ln w="28575" cap="rnd">
              <a:solidFill>
                <a:srgbClr val="E4B15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50" name="Line 29"/>
            <p:cNvSpPr>
              <a:spLocks noChangeShapeType="1"/>
            </p:cNvSpPr>
            <p:nvPr/>
          </p:nvSpPr>
          <p:spPr bwMode="auto">
            <a:xfrm flipH="1">
              <a:off x="809" y="446"/>
              <a:ext cx="150" cy="14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51" name="Line 30"/>
            <p:cNvSpPr>
              <a:spLocks noChangeShapeType="1"/>
            </p:cNvSpPr>
            <p:nvPr/>
          </p:nvSpPr>
          <p:spPr bwMode="auto">
            <a:xfrm>
              <a:off x="648" y="446"/>
              <a:ext cx="78" cy="148"/>
            </a:xfrm>
            <a:prstGeom prst="line">
              <a:avLst/>
            </a:prstGeom>
            <a:noFill/>
            <a:ln w="28575" cap="rnd">
              <a:solidFill>
                <a:srgbClr val="E4B156"/>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grpSp>
      <p:sp>
        <p:nvSpPr>
          <p:cNvPr id="53" name="矩形 52"/>
          <p:cNvSpPr/>
          <p:nvPr/>
        </p:nvSpPr>
        <p:spPr>
          <a:xfrm>
            <a:off x="609599" y="2097084"/>
            <a:ext cx="2165948" cy="1547817"/>
          </a:xfrm>
          <a:prstGeom prst="rect">
            <a:avLst/>
          </a:prstGeom>
          <a:gradFill>
            <a:gsLst>
              <a:gs pos="0">
                <a:srgbClr val="33364B">
                  <a:alpha val="47000"/>
                </a:srgbClr>
              </a:gs>
              <a:gs pos="100000">
                <a:srgbClr val="33364B">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54" name="矩形 53"/>
          <p:cNvSpPr/>
          <p:nvPr/>
        </p:nvSpPr>
        <p:spPr>
          <a:xfrm>
            <a:off x="9449318" y="2097083"/>
            <a:ext cx="2165948" cy="1547817"/>
          </a:xfrm>
          <a:prstGeom prst="rect">
            <a:avLst/>
          </a:prstGeom>
          <a:gradFill>
            <a:gsLst>
              <a:gs pos="0">
                <a:srgbClr val="33364B">
                  <a:alpha val="47000"/>
                </a:srgbClr>
              </a:gs>
              <a:gs pos="100000">
                <a:srgbClr val="33364B">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9"/>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矩形 1"/>
          <p:cNvSpPr/>
          <p:nvPr/>
        </p:nvSpPr>
        <p:spPr>
          <a:xfrm>
            <a:off x="-1325218" y="333375"/>
            <a:ext cx="874643" cy="463826"/>
          </a:xfrm>
          <a:prstGeom prst="rect">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矩形 2"/>
          <p:cNvSpPr/>
          <p:nvPr/>
        </p:nvSpPr>
        <p:spPr>
          <a:xfrm>
            <a:off x="-1325218" y="1141758"/>
            <a:ext cx="874643" cy="463826"/>
          </a:xfrm>
          <a:prstGeom prst="rect">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箭头: V 形 3"/>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5" name="箭头: V 形 4"/>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874395" y="333375"/>
            <a:ext cx="4034155" cy="39878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Data acquisition and cleaning</a:t>
            </a:r>
            <a:endParaRPr lang="zh-CN" altLang="en-US" sz="2000" dirty="0">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rotWithShape="1">
          <a:blip r:embed="rId1" cstate="screen"/>
          <a:srcRect l="1" r="437" b="26184"/>
          <a:stretch>
            <a:fillRect/>
          </a:stretch>
        </p:blipFill>
        <p:spPr>
          <a:xfrm rot="5400000">
            <a:off x="161280" y="3692986"/>
            <a:ext cx="2997107" cy="3332924"/>
          </a:xfrm>
          <a:prstGeom prst="triangle">
            <a:avLst>
              <a:gd name="adj" fmla="val 100000"/>
            </a:avLst>
          </a:prstGeom>
        </p:spPr>
      </p:pic>
      <p:sp>
        <p:nvSpPr>
          <p:cNvPr id="17" name="等腰三角形 16"/>
          <p:cNvSpPr/>
          <p:nvPr/>
        </p:nvSpPr>
        <p:spPr>
          <a:xfrm>
            <a:off x="-16567" y="3860894"/>
            <a:ext cx="3352800" cy="2997108"/>
          </a:xfrm>
          <a:prstGeom prst="triangle">
            <a:avLst>
              <a:gd name="adj" fmla="val 0"/>
            </a:avLst>
          </a:prstGeom>
          <a:solidFill>
            <a:srgbClr val="33364B">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874395" y="1605280"/>
            <a:ext cx="9022715" cy="1476375"/>
          </a:xfrm>
          <a:prstGeom prst="rect">
            <a:avLst/>
          </a:prstGeom>
          <a:noFill/>
        </p:spPr>
        <p:txBody>
          <a:bodyPr wrap="square" rtlCol="0">
            <a:spAutoFit/>
          </a:bodyPr>
          <a:lstStyle/>
          <a:p>
            <a:r>
              <a:rPr lang="zh-CN" altLang="en-US" dirty="0">
                <a:solidFill>
                  <a:srgbClr val="33364B"/>
                </a:solidFill>
                <a:latin typeface="微软雅黑" panose="020B0503020204020204" pitchFamily="34" charset="-122"/>
                <a:ea typeface="微软雅黑" panose="020B0503020204020204" pitchFamily="34" charset="-122"/>
              </a:rPr>
              <a:t>Downloaded data from multiple sources were combined into one table. We should split the data by different postal code area. Firstly, we should got all postal code area information. Then we got the longitude and latitude coordinates data. In the end, we used these data to search how many restaurants in these postal code area.</a:t>
            </a:r>
            <a:endParaRPr lang="zh-CN" altLang="en-US" dirty="0">
              <a:solidFill>
                <a:srgbClr val="33364B"/>
              </a:solidFill>
              <a:latin typeface="微软雅黑" panose="020B0503020204020204" pitchFamily="34" charset="-122"/>
              <a:ea typeface="微软雅黑" panose="020B0503020204020204" pitchFamily="34" charset="-122"/>
            </a:endParaRPr>
          </a:p>
        </p:txBody>
      </p:sp>
      <p:sp>
        <p:nvSpPr>
          <p:cNvPr id="9" name="直角三角形 8"/>
          <p:cNvSpPr/>
          <p:nvPr/>
        </p:nvSpPr>
        <p:spPr>
          <a:xfrm rot="10800000">
            <a:off x="8839200" y="-23673"/>
            <a:ext cx="3359429" cy="2986998"/>
          </a:xfrm>
          <a:prstGeom prst="rtTriangle">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2750820" y="4128770"/>
            <a:ext cx="9022715" cy="1753235"/>
          </a:xfrm>
          <a:prstGeom prst="rect">
            <a:avLst/>
          </a:prstGeom>
          <a:noFill/>
        </p:spPr>
        <p:txBody>
          <a:bodyPr wrap="square" rtlCol="0">
            <a:spAutoFit/>
          </a:bodyPr>
          <a:p>
            <a:r>
              <a:rPr lang="zh-CN" altLang="en-US" dirty="0">
                <a:solidFill>
                  <a:srgbClr val="33364B"/>
                </a:solidFill>
                <a:latin typeface="微软雅黑" panose="020B0503020204020204" pitchFamily="34" charset="-122"/>
                <a:ea typeface="微软雅黑" panose="020B0503020204020204" pitchFamily="34" charset="-122"/>
              </a:rPr>
              <a:t>Data resource</a:t>
            </a:r>
            <a:endParaRPr lang="zh-CN" altLang="en-US" dirty="0">
              <a:solidFill>
                <a:srgbClr val="33364B"/>
              </a:solidFill>
              <a:latin typeface="微软雅黑" panose="020B0503020204020204" pitchFamily="34" charset="-122"/>
              <a:ea typeface="微软雅黑" panose="020B0503020204020204" pitchFamily="34" charset="-122"/>
            </a:endParaRPr>
          </a:p>
          <a:p>
            <a:endParaRPr lang="zh-CN" altLang="en-US" dirty="0">
              <a:solidFill>
                <a:srgbClr val="33364B"/>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rgbClr val="33364B"/>
                </a:solidFill>
                <a:latin typeface="微软雅黑" panose="020B0503020204020204" pitchFamily="34" charset="-122"/>
                <a:ea typeface="微软雅黑" panose="020B0503020204020204" pitchFamily="34" charset="-122"/>
              </a:rPr>
              <a:t>List of postal codes of Canada : </a:t>
            </a:r>
            <a:r>
              <a:rPr lang="zh-CN" altLang="en-US" dirty="0">
                <a:solidFill>
                  <a:srgbClr val="33364B"/>
                </a:solidFill>
                <a:latin typeface="微软雅黑" panose="020B0503020204020204" pitchFamily="34" charset="-122"/>
                <a:ea typeface="微软雅黑" panose="020B0503020204020204" pitchFamily="34" charset="-122"/>
                <a:hlinkClick r:id="rId2" tooltip="" action="ppaction://hlinkfile"/>
              </a:rPr>
              <a:t>https://en.wikipedia.org/wiki/List_of_postal_codes_of_Canada:_M</a:t>
            </a:r>
            <a:endParaRPr lang="zh-CN" altLang="en-US" dirty="0">
              <a:solidFill>
                <a:srgbClr val="33364B"/>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rgbClr val="33364B"/>
                </a:solidFill>
                <a:latin typeface="微软雅黑" panose="020B0503020204020204" pitchFamily="34" charset="-122"/>
                <a:ea typeface="微软雅黑" panose="020B0503020204020204" pitchFamily="34" charset="-122"/>
              </a:rPr>
              <a:t>Four square API: </a:t>
            </a:r>
            <a:r>
              <a:rPr lang="zh-CN" altLang="en-US" dirty="0">
                <a:solidFill>
                  <a:srgbClr val="33364B"/>
                </a:solidFill>
                <a:latin typeface="微软雅黑" panose="020B0503020204020204" pitchFamily="34" charset="-122"/>
                <a:ea typeface="微软雅黑" panose="020B0503020204020204" pitchFamily="34" charset="-122"/>
                <a:hlinkClick r:id="rId3" tooltip="" action="ppaction://hlinkfile"/>
              </a:rPr>
              <a:t>https://developer.foursquare.com/</a:t>
            </a:r>
            <a:endParaRPr lang="zh-CN" altLang="en-US" dirty="0">
              <a:solidFill>
                <a:srgbClr val="33364B"/>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en-US" altLang="zh-CN" dirty="0">
                <a:solidFill>
                  <a:srgbClr val="33364B"/>
                </a:solidFill>
                <a:latin typeface="微软雅黑" panose="020B0503020204020204" pitchFamily="34" charset="-122"/>
                <a:ea typeface="微软雅黑" panose="020B0503020204020204" pitchFamily="34" charset="-122"/>
              </a:rPr>
              <a:t>L</a:t>
            </a:r>
            <a:r>
              <a:rPr lang="zh-CN" altLang="en-US" dirty="0">
                <a:solidFill>
                  <a:srgbClr val="33364B"/>
                </a:solidFill>
                <a:latin typeface="微软雅黑" panose="020B0503020204020204" pitchFamily="34" charset="-122"/>
                <a:ea typeface="微软雅黑" panose="020B0503020204020204" pitchFamily="34" charset="-122"/>
              </a:rPr>
              <a:t>ongitude and </a:t>
            </a:r>
            <a:r>
              <a:rPr lang="en-US" altLang="zh-CN" dirty="0">
                <a:solidFill>
                  <a:srgbClr val="33364B"/>
                </a:solidFill>
                <a:latin typeface="微软雅黑" panose="020B0503020204020204" pitchFamily="34" charset="-122"/>
                <a:ea typeface="微软雅黑" panose="020B0503020204020204" pitchFamily="34" charset="-122"/>
              </a:rPr>
              <a:t>L</a:t>
            </a:r>
            <a:r>
              <a:rPr lang="zh-CN" altLang="en-US" dirty="0">
                <a:solidFill>
                  <a:srgbClr val="33364B"/>
                </a:solidFill>
                <a:latin typeface="微软雅黑" panose="020B0503020204020204" pitchFamily="34" charset="-122"/>
                <a:ea typeface="微软雅黑" panose="020B0503020204020204" pitchFamily="34" charset="-122"/>
              </a:rPr>
              <a:t>atitude: </a:t>
            </a:r>
            <a:r>
              <a:rPr lang="zh-CN" altLang="en-US" dirty="0">
                <a:solidFill>
                  <a:srgbClr val="33364B"/>
                </a:solidFill>
                <a:latin typeface="微软雅黑" panose="020B0503020204020204" pitchFamily="34" charset="-122"/>
                <a:ea typeface="微软雅黑" panose="020B0503020204020204" pitchFamily="34" charset="-122"/>
                <a:hlinkClick r:id="rId4" tooltip=""/>
              </a:rPr>
              <a:t>http://cocl.us/Geospatital_data</a:t>
            </a:r>
            <a:endParaRPr lang="zh-CN" altLang="en-US" dirty="0">
              <a:solidFill>
                <a:srgbClr val="33364B"/>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6858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矩形 2"/>
          <p:cNvSpPr/>
          <p:nvPr/>
        </p:nvSpPr>
        <p:spPr>
          <a:xfrm>
            <a:off x="-1325218" y="333375"/>
            <a:ext cx="874643" cy="463826"/>
          </a:xfrm>
          <a:prstGeom prst="rect">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矩形 3"/>
          <p:cNvSpPr/>
          <p:nvPr/>
        </p:nvSpPr>
        <p:spPr>
          <a:xfrm>
            <a:off x="-1325218" y="1141758"/>
            <a:ext cx="874643" cy="463826"/>
          </a:xfrm>
          <a:prstGeom prst="rect">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5" name="箭头: V 形 4"/>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6" name="箭头: V 形 5"/>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007110" y="342265"/>
            <a:ext cx="3534410" cy="39878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Exploratory Data Analysis</a:t>
            </a:r>
            <a:endParaRPr lang="zh-CN" altLang="en-US" sz="2000" dirty="0">
              <a:latin typeface="微软雅黑" panose="020B0503020204020204" pitchFamily="34" charset="-122"/>
              <a:ea typeface="微软雅黑" panose="020B0503020204020204" pitchFamily="34" charset="-122"/>
            </a:endParaRPr>
          </a:p>
        </p:txBody>
      </p:sp>
      <p:sp>
        <p:nvSpPr>
          <p:cNvPr id="10" name="椭圆 9"/>
          <p:cNvSpPr/>
          <p:nvPr/>
        </p:nvSpPr>
        <p:spPr>
          <a:xfrm>
            <a:off x="3760304" y="1093304"/>
            <a:ext cx="4671392" cy="4671392"/>
          </a:xfrm>
          <a:prstGeom prst="ellipse">
            <a:avLst/>
          </a:prstGeom>
          <a:noFill/>
          <a:ln w="57150">
            <a:solidFill>
              <a:srgbClr val="E4B156"/>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9" name="椭圆 8"/>
          <p:cNvSpPr/>
          <p:nvPr/>
        </p:nvSpPr>
        <p:spPr>
          <a:xfrm>
            <a:off x="3879574" y="1212574"/>
            <a:ext cx="4432852" cy="4432852"/>
          </a:xfrm>
          <a:prstGeom prst="ellipse">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9" name="椭圆 18"/>
          <p:cNvSpPr/>
          <p:nvPr/>
        </p:nvSpPr>
        <p:spPr>
          <a:xfrm>
            <a:off x="1218598" y="1141666"/>
            <a:ext cx="2001079" cy="676413"/>
          </a:xfrm>
          <a:prstGeom prst="ellipse">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solidFill>
                  <a:schemeClr val="bg1"/>
                </a:solidFill>
                <a:uFillTx/>
                <a:latin typeface="微软雅黑" panose="020B0503020204020204" pitchFamily="34" charset="-122"/>
                <a:ea typeface="微软雅黑" panose="020B0503020204020204" pitchFamily="34" charset="-122"/>
              </a:rPr>
              <a:t>Restaurants tables</a:t>
            </a:r>
            <a:endParaRPr lang="en-US" altLang="zh-CN" sz="1400" b="1" dirty="0">
              <a:solidFill>
                <a:schemeClr val="bg1"/>
              </a:solidFill>
              <a:uFillTx/>
              <a:latin typeface="微软雅黑" panose="020B0503020204020204" pitchFamily="34" charset="-122"/>
              <a:ea typeface="微软雅黑" panose="020B0503020204020204" pitchFamily="34" charset="-122"/>
            </a:endParaRPr>
          </a:p>
        </p:txBody>
      </p:sp>
      <p:sp>
        <p:nvSpPr>
          <p:cNvPr id="20" name="椭圆 19"/>
          <p:cNvSpPr/>
          <p:nvPr/>
        </p:nvSpPr>
        <p:spPr>
          <a:xfrm>
            <a:off x="8890408" y="1212989"/>
            <a:ext cx="2001079" cy="676413"/>
          </a:xfrm>
          <a:prstGeom prst="ellipse">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pic>
        <p:nvPicPr>
          <p:cNvPr id="11" name="图片 2"/>
          <p:cNvPicPr>
            <a:picLocks noChangeAspect="1"/>
          </p:cNvPicPr>
          <p:nvPr/>
        </p:nvPicPr>
        <p:blipFill>
          <a:blip r:embed="rId1"/>
          <a:stretch>
            <a:fillRect/>
          </a:stretch>
        </p:blipFill>
        <p:spPr>
          <a:xfrm>
            <a:off x="1752600" y="2084705"/>
            <a:ext cx="932815" cy="4026535"/>
          </a:xfrm>
          <a:prstGeom prst="rect">
            <a:avLst/>
          </a:prstGeom>
          <a:noFill/>
          <a:ln>
            <a:noFill/>
          </a:ln>
        </p:spPr>
      </p:pic>
      <p:pic>
        <p:nvPicPr>
          <p:cNvPr id="12" name="图片 3"/>
          <p:cNvPicPr>
            <a:picLocks noChangeAspect="1"/>
          </p:cNvPicPr>
          <p:nvPr/>
        </p:nvPicPr>
        <p:blipFill>
          <a:blip r:embed="rId2"/>
          <a:stretch>
            <a:fillRect/>
          </a:stretch>
        </p:blipFill>
        <p:spPr>
          <a:xfrm>
            <a:off x="8522018" y="2638743"/>
            <a:ext cx="3248025" cy="2752725"/>
          </a:xfrm>
          <a:prstGeom prst="rect">
            <a:avLst/>
          </a:prstGeom>
          <a:noFill/>
          <a:ln>
            <a:noFill/>
          </a:ln>
        </p:spPr>
      </p:pic>
      <p:sp>
        <p:nvSpPr>
          <p:cNvPr id="17" name="文本框 16"/>
          <p:cNvSpPr txBox="1"/>
          <p:nvPr/>
        </p:nvSpPr>
        <p:spPr>
          <a:xfrm>
            <a:off x="4246935" y="2830198"/>
            <a:ext cx="3697357" cy="1198880"/>
          </a:xfrm>
          <a:prstGeom prst="rect">
            <a:avLst/>
          </a:prstGeom>
          <a:noFill/>
        </p:spPr>
        <p:txBody>
          <a:bodyPr wrap="square" rtlCol="0">
            <a:spAutoFit/>
          </a:bodyPr>
          <a:p>
            <a:r>
              <a:rPr lang="zh-CN" altLang="en-US" dirty="0">
                <a:solidFill>
                  <a:schemeClr val="bg1">
                    <a:lumMod val="85000"/>
                  </a:schemeClr>
                </a:solidFill>
                <a:latin typeface="微软雅黑" panose="020B0503020204020204" pitchFamily="34" charset="-122"/>
                <a:ea typeface="微软雅黑" panose="020B0503020204020204" pitchFamily="34" charset="-122"/>
              </a:rPr>
              <a:t>After data cleaning, there were a lot of restaurants in each postal code area. After we sort the data set. We got:</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8" name="椭圆 17"/>
          <p:cNvSpPr/>
          <p:nvPr/>
        </p:nvSpPr>
        <p:spPr>
          <a:xfrm>
            <a:off x="8890668" y="1212786"/>
            <a:ext cx="2001079" cy="676413"/>
          </a:xfrm>
          <a:prstGeom prst="ellipse">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b="1" dirty="0">
                <a:solidFill>
                  <a:schemeClr val="bg1"/>
                </a:solidFill>
                <a:uFillTx/>
                <a:latin typeface="微软雅黑" panose="020B0503020204020204" pitchFamily="34" charset="-122"/>
                <a:ea typeface="微软雅黑" panose="020B0503020204020204" pitchFamily="34" charset="-122"/>
              </a:rPr>
              <a:t>Bar table</a:t>
            </a:r>
            <a:endParaRPr lang="en-US" altLang="zh-CN" sz="1400" b="1" dirty="0">
              <a:solidFill>
                <a:schemeClr val="bg1"/>
              </a:solidFill>
              <a:uFillTx/>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9"/>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矩形 1"/>
          <p:cNvSpPr/>
          <p:nvPr/>
        </p:nvSpPr>
        <p:spPr>
          <a:xfrm>
            <a:off x="-1325218" y="333375"/>
            <a:ext cx="874643" cy="463826"/>
          </a:xfrm>
          <a:prstGeom prst="rect">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矩形 2"/>
          <p:cNvSpPr/>
          <p:nvPr/>
        </p:nvSpPr>
        <p:spPr>
          <a:xfrm>
            <a:off x="-1325218" y="1141758"/>
            <a:ext cx="874643" cy="463826"/>
          </a:xfrm>
          <a:prstGeom prst="rect">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箭头: V 形 3"/>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5" name="箭头: V 形 4"/>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874395" y="333375"/>
            <a:ext cx="4034155" cy="39878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Exploratory Data Analysis</a:t>
            </a:r>
            <a:endParaRPr lang="zh-CN" altLang="en-US" sz="2000" dirty="0">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rotWithShape="1">
          <a:blip r:embed="rId1" cstate="screen"/>
          <a:srcRect l="1" r="437" b="26184"/>
          <a:stretch>
            <a:fillRect/>
          </a:stretch>
        </p:blipFill>
        <p:spPr>
          <a:xfrm rot="5400000">
            <a:off x="161280" y="3692986"/>
            <a:ext cx="2997107" cy="3332924"/>
          </a:xfrm>
          <a:prstGeom prst="triangle">
            <a:avLst>
              <a:gd name="adj" fmla="val 100000"/>
            </a:avLst>
          </a:prstGeom>
        </p:spPr>
      </p:pic>
      <p:sp>
        <p:nvSpPr>
          <p:cNvPr id="17" name="等腰三角形 16"/>
          <p:cNvSpPr/>
          <p:nvPr/>
        </p:nvSpPr>
        <p:spPr>
          <a:xfrm>
            <a:off x="-16567" y="3860894"/>
            <a:ext cx="3352800" cy="2997108"/>
          </a:xfrm>
          <a:prstGeom prst="triangle">
            <a:avLst>
              <a:gd name="adj" fmla="val 0"/>
            </a:avLst>
          </a:prstGeom>
          <a:solidFill>
            <a:srgbClr val="33364B">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874395" y="1605280"/>
            <a:ext cx="9022715" cy="645160"/>
          </a:xfrm>
          <a:prstGeom prst="rect">
            <a:avLst/>
          </a:prstGeom>
          <a:noFill/>
        </p:spPr>
        <p:txBody>
          <a:bodyPr wrap="square" rtlCol="0">
            <a:spAutoFit/>
          </a:bodyPr>
          <a:lstStyle/>
          <a:p>
            <a:r>
              <a:rPr lang="zh-CN" altLang="en-US" dirty="0">
                <a:solidFill>
                  <a:srgbClr val="33364B"/>
                </a:solidFill>
                <a:latin typeface="微软雅黑" panose="020B0503020204020204" pitchFamily="34" charset="-122"/>
                <a:ea typeface="微软雅黑" panose="020B0503020204020204" pitchFamily="34" charset="-122"/>
              </a:rPr>
              <a:t>We can easy to find that top 5 restaurant has 50% restaurant in Downtown. Let's show them on the map, let's see where has most of people at downtown.</a:t>
            </a:r>
            <a:endParaRPr lang="zh-CN" altLang="en-US" dirty="0">
              <a:solidFill>
                <a:srgbClr val="33364B"/>
              </a:solidFill>
              <a:latin typeface="微软雅黑" panose="020B0503020204020204" pitchFamily="34" charset="-122"/>
              <a:ea typeface="微软雅黑" panose="020B0503020204020204" pitchFamily="34" charset="-122"/>
            </a:endParaRPr>
          </a:p>
        </p:txBody>
      </p:sp>
      <p:sp>
        <p:nvSpPr>
          <p:cNvPr id="9" name="直角三角形 8"/>
          <p:cNvSpPr/>
          <p:nvPr/>
        </p:nvSpPr>
        <p:spPr>
          <a:xfrm rot="10800000">
            <a:off x="8839200" y="-23673"/>
            <a:ext cx="3359429" cy="2986998"/>
          </a:xfrm>
          <a:prstGeom prst="rtTriangle">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8" name="图片 4"/>
          <p:cNvPicPr>
            <a:picLocks noChangeAspect="1"/>
          </p:cNvPicPr>
          <p:nvPr/>
        </p:nvPicPr>
        <p:blipFill>
          <a:blip r:embed="rId2"/>
          <a:stretch>
            <a:fillRect/>
          </a:stretch>
        </p:blipFill>
        <p:spPr>
          <a:xfrm>
            <a:off x="3799840" y="2560955"/>
            <a:ext cx="6837045" cy="40220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9"/>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矩形 1"/>
          <p:cNvSpPr/>
          <p:nvPr/>
        </p:nvSpPr>
        <p:spPr>
          <a:xfrm>
            <a:off x="-1325218" y="333375"/>
            <a:ext cx="874643" cy="463826"/>
          </a:xfrm>
          <a:prstGeom prst="rect">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矩形 2"/>
          <p:cNvSpPr/>
          <p:nvPr/>
        </p:nvSpPr>
        <p:spPr>
          <a:xfrm>
            <a:off x="-1325218" y="1141758"/>
            <a:ext cx="874643" cy="463826"/>
          </a:xfrm>
          <a:prstGeom prst="rect">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箭头: V 形 3"/>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5" name="箭头: V 形 4"/>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874395" y="333375"/>
            <a:ext cx="4034155" cy="39878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Exploratory Data Analysis</a:t>
            </a:r>
            <a:endParaRPr lang="zh-CN" altLang="en-US" sz="2000" dirty="0">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rotWithShape="1">
          <a:blip r:embed="rId1" cstate="screen"/>
          <a:srcRect l="1" r="437" b="26184"/>
          <a:stretch>
            <a:fillRect/>
          </a:stretch>
        </p:blipFill>
        <p:spPr>
          <a:xfrm rot="5400000">
            <a:off x="161280" y="3692986"/>
            <a:ext cx="2997107" cy="3332924"/>
          </a:xfrm>
          <a:prstGeom prst="triangle">
            <a:avLst>
              <a:gd name="adj" fmla="val 100000"/>
            </a:avLst>
          </a:prstGeom>
        </p:spPr>
      </p:pic>
      <p:sp>
        <p:nvSpPr>
          <p:cNvPr id="17" name="等腰三角形 16"/>
          <p:cNvSpPr/>
          <p:nvPr/>
        </p:nvSpPr>
        <p:spPr>
          <a:xfrm>
            <a:off x="-16567" y="3860894"/>
            <a:ext cx="3352800" cy="2997108"/>
          </a:xfrm>
          <a:prstGeom prst="triangle">
            <a:avLst>
              <a:gd name="adj" fmla="val 0"/>
            </a:avLst>
          </a:prstGeom>
          <a:solidFill>
            <a:srgbClr val="33364B">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874395" y="1355725"/>
            <a:ext cx="9022715" cy="1753235"/>
          </a:xfrm>
          <a:prstGeom prst="rect">
            <a:avLst/>
          </a:prstGeom>
          <a:noFill/>
        </p:spPr>
        <p:txBody>
          <a:bodyPr wrap="square" rtlCol="0">
            <a:spAutoFit/>
          </a:bodyPr>
          <a:lstStyle/>
          <a:p>
            <a:r>
              <a:rPr lang="zh-CN" altLang="en-US" dirty="0">
                <a:solidFill>
                  <a:srgbClr val="33364B"/>
                </a:solidFill>
                <a:latin typeface="微软雅黑" panose="020B0503020204020204" pitchFamily="34" charset="-122"/>
                <a:ea typeface="微软雅黑" panose="020B0503020204020204" pitchFamily="34" charset="-122"/>
              </a:rPr>
              <a:t>So, we can easy to find the best location to open a new restaurant. It's should be the center of these 5 locations area. Compare with these 5 locations restaurants, we can adjust the center of these 5 groups restaurants by numbers of weights</a:t>
            </a:r>
            <a:endParaRPr lang="zh-CN" altLang="en-US" dirty="0">
              <a:solidFill>
                <a:srgbClr val="33364B"/>
              </a:solidFill>
              <a:latin typeface="微软雅黑" panose="020B0503020204020204" pitchFamily="34" charset="-122"/>
              <a:ea typeface="微软雅黑" panose="020B0503020204020204" pitchFamily="34" charset="-122"/>
            </a:endParaRPr>
          </a:p>
          <a:p>
            <a:endParaRPr lang="zh-CN" altLang="en-US" dirty="0">
              <a:solidFill>
                <a:srgbClr val="33364B"/>
              </a:solidFill>
              <a:latin typeface="微软雅黑" panose="020B0503020204020204" pitchFamily="34" charset="-122"/>
              <a:ea typeface="微软雅黑" panose="020B0503020204020204" pitchFamily="34" charset="-122"/>
            </a:endParaRPr>
          </a:p>
          <a:p>
            <a:r>
              <a:rPr lang="zh-CN" altLang="en-US" dirty="0">
                <a:solidFill>
                  <a:srgbClr val="33364B"/>
                </a:solidFill>
                <a:latin typeface="微软雅黑" panose="020B0503020204020204" pitchFamily="34" charset="-122"/>
                <a:ea typeface="微软雅黑" panose="020B0503020204020204" pitchFamily="34" charset="-122"/>
              </a:rPr>
              <a:t>The best location = top1 weight(Number) + top2 weight(Number) + top3 weight(Number) + top4 weight(Number) + top5 * weight(Number)</a:t>
            </a:r>
            <a:endParaRPr lang="zh-CN" altLang="en-US" dirty="0">
              <a:solidFill>
                <a:srgbClr val="33364B"/>
              </a:solidFill>
              <a:latin typeface="微软雅黑" panose="020B0503020204020204" pitchFamily="34" charset="-122"/>
              <a:ea typeface="微软雅黑" panose="020B0503020204020204" pitchFamily="34" charset="-122"/>
            </a:endParaRPr>
          </a:p>
        </p:txBody>
      </p:sp>
      <p:sp>
        <p:nvSpPr>
          <p:cNvPr id="9" name="直角三角形 8"/>
          <p:cNvSpPr/>
          <p:nvPr/>
        </p:nvSpPr>
        <p:spPr>
          <a:xfrm rot="10800000">
            <a:off x="8839200" y="-23673"/>
            <a:ext cx="3359429" cy="2986998"/>
          </a:xfrm>
          <a:prstGeom prst="rtTriangle">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10" name="图片 5"/>
          <p:cNvPicPr>
            <a:picLocks noChangeAspect="1"/>
          </p:cNvPicPr>
          <p:nvPr/>
        </p:nvPicPr>
        <p:blipFill>
          <a:blip r:embed="rId2"/>
          <a:stretch>
            <a:fillRect/>
          </a:stretch>
        </p:blipFill>
        <p:spPr>
          <a:xfrm>
            <a:off x="5019993" y="3577273"/>
            <a:ext cx="4143375" cy="2943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9"/>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 name="矩形 1"/>
          <p:cNvSpPr/>
          <p:nvPr/>
        </p:nvSpPr>
        <p:spPr>
          <a:xfrm>
            <a:off x="-1325218" y="333375"/>
            <a:ext cx="874643" cy="463826"/>
          </a:xfrm>
          <a:prstGeom prst="rect">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矩形 2"/>
          <p:cNvSpPr/>
          <p:nvPr/>
        </p:nvSpPr>
        <p:spPr>
          <a:xfrm>
            <a:off x="-1325218" y="1141758"/>
            <a:ext cx="874643" cy="463826"/>
          </a:xfrm>
          <a:prstGeom prst="rect">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 name="箭头: V 形 3"/>
          <p:cNvSpPr/>
          <p:nvPr/>
        </p:nvSpPr>
        <p:spPr>
          <a:xfrm>
            <a:off x="251791" y="333375"/>
            <a:ext cx="357808" cy="408747"/>
          </a:xfrm>
          <a:prstGeom prst="chevron">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5" name="箭头: V 形 4"/>
          <p:cNvSpPr/>
          <p:nvPr/>
        </p:nvSpPr>
        <p:spPr>
          <a:xfrm>
            <a:off x="516835" y="333375"/>
            <a:ext cx="357808" cy="408747"/>
          </a:xfrm>
          <a:prstGeom prst="chevron">
            <a:avLst/>
          </a:prstGeom>
          <a:solidFill>
            <a:srgbClr val="333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874395" y="333375"/>
            <a:ext cx="4034155"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Conclusion</a:t>
            </a:r>
            <a:endParaRPr lang="en-US" altLang="zh-CN" sz="2000" dirty="0">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rotWithShape="1">
          <a:blip r:embed="rId1" cstate="screen"/>
          <a:srcRect l="1" r="437" b="26184"/>
          <a:stretch>
            <a:fillRect/>
          </a:stretch>
        </p:blipFill>
        <p:spPr>
          <a:xfrm rot="5400000">
            <a:off x="161280" y="3692986"/>
            <a:ext cx="2997107" cy="3332924"/>
          </a:xfrm>
          <a:prstGeom prst="triangle">
            <a:avLst>
              <a:gd name="adj" fmla="val 100000"/>
            </a:avLst>
          </a:prstGeom>
        </p:spPr>
      </p:pic>
      <p:sp>
        <p:nvSpPr>
          <p:cNvPr id="17" name="等腰三角形 16"/>
          <p:cNvSpPr/>
          <p:nvPr/>
        </p:nvSpPr>
        <p:spPr>
          <a:xfrm>
            <a:off x="-16567" y="3860894"/>
            <a:ext cx="3352800" cy="2997108"/>
          </a:xfrm>
          <a:prstGeom prst="triangle">
            <a:avLst>
              <a:gd name="adj" fmla="val 0"/>
            </a:avLst>
          </a:prstGeom>
          <a:solidFill>
            <a:srgbClr val="33364B">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26" name="文本框 25"/>
          <p:cNvSpPr txBox="1"/>
          <p:nvPr/>
        </p:nvSpPr>
        <p:spPr>
          <a:xfrm>
            <a:off x="2369820" y="4806315"/>
            <a:ext cx="8074025" cy="922020"/>
          </a:xfrm>
          <a:prstGeom prst="rect">
            <a:avLst/>
          </a:prstGeom>
          <a:noFill/>
        </p:spPr>
        <p:txBody>
          <a:bodyPr wrap="square" rtlCol="0">
            <a:spAutoFit/>
          </a:bodyPr>
          <a:lstStyle/>
          <a:p>
            <a:r>
              <a:rPr lang="zh-CN" altLang="en-US" dirty="0">
                <a:solidFill>
                  <a:srgbClr val="33364B"/>
                </a:solidFill>
                <a:latin typeface="微软雅黑" panose="020B0503020204020204" pitchFamily="34" charset="-122"/>
                <a:ea typeface="微软雅黑" panose="020B0503020204020204" pitchFamily="34" charset="-122"/>
              </a:rPr>
              <a:t>As the picture above, each location has close weight. We just pick the center of these locations, and I suggest the new restaurant should close to the Toronto Union Station.</a:t>
            </a:r>
            <a:endParaRPr lang="zh-CN" altLang="en-US" dirty="0">
              <a:solidFill>
                <a:srgbClr val="33364B"/>
              </a:solidFill>
              <a:latin typeface="微软雅黑" panose="020B0503020204020204" pitchFamily="34" charset="-122"/>
              <a:ea typeface="微软雅黑" panose="020B0503020204020204" pitchFamily="34" charset="-122"/>
            </a:endParaRPr>
          </a:p>
        </p:txBody>
      </p:sp>
      <p:sp>
        <p:nvSpPr>
          <p:cNvPr id="9" name="直角三角形 8"/>
          <p:cNvSpPr/>
          <p:nvPr/>
        </p:nvSpPr>
        <p:spPr>
          <a:xfrm rot="10800000">
            <a:off x="8839200" y="-23673"/>
            <a:ext cx="3359429" cy="2986998"/>
          </a:xfrm>
          <a:prstGeom prst="rtTriangle">
            <a:avLst/>
          </a:prstGeom>
          <a:solidFill>
            <a:srgbClr val="E4B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2369820" y="1141730"/>
            <a:ext cx="5634990" cy="335661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1800</Words>
  <Application>WPS 演示</Application>
  <PresentationFormat>宽屏</PresentationFormat>
  <Paragraphs>44</Paragraphs>
  <Slides>7</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7</vt:i4>
      </vt:variant>
    </vt:vector>
  </HeadingPairs>
  <TitlesOfParts>
    <vt:vector size="15" baseType="lpstr">
      <vt:lpstr>Arial</vt:lpstr>
      <vt:lpstr>宋体</vt:lpstr>
      <vt:lpstr>Wingdings</vt:lpstr>
      <vt:lpstr>微软雅黑</vt:lpstr>
      <vt:lpstr>Arial Unicode MS</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dc:creator>
  <cp:lastModifiedBy>皮卡丘觉着这很ok</cp:lastModifiedBy>
  <cp:revision>104</cp:revision>
  <dcterms:created xsi:type="dcterms:W3CDTF">2019-06-28T07:14:00Z</dcterms:created>
  <dcterms:modified xsi:type="dcterms:W3CDTF">2019-12-22T06:46:32Z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2052-11.1.0.9305</vt:lpwstr>
  </property>
</Properties>
</file>

<file path=docProps/thumbnail.jpeg>
</file>